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41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hyperlink" Target="mailto:smjkkim@hallym.ac.k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88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소프트세미나 </a:t>
            </a:r>
            <a:r>
              <a:rPr lang="en-US" altLang="ko-KR" sz="88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Ⅲ</a:t>
            </a:r>
            <a:endParaRPr lang="ko-KR" altLang="en-US" sz="8800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751012" y="4290059"/>
            <a:ext cx="8689976" cy="498764"/>
          </a:xfrm>
        </p:spPr>
        <p:txBody>
          <a:bodyPr/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주차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교과목 안내 및 오리엔테이션</a:t>
            </a:r>
            <a:endParaRPr lang="ko-KR" altLang="en-US" dirty="0"/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1751012" y="5767649"/>
            <a:ext cx="8689976" cy="516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김 진 국</a:t>
            </a:r>
            <a:endParaRPr lang="ko-KR" altLang="en-US" dirty="0"/>
          </a:p>
        </p:txBody>
      </p: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49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5"/>
    </mc:Choice>
    <mc:Fallback xmlns="">
      <p:transition spd="slow" advTm="2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39832" y="435637"/>
            <a:ext cx="10831483" cy="869461"/>
          </a:xfrm>
        </p:spPr>
        <p:txBody>
          <a:bodyPr>
            <a:normAutofit/>
          </a:bodyPr>
          <a:lstStyle/>
          <a:p>
            <a:pPr algn="l"/>
            <a:r>
              <a:rPr lang="en-US" altLang="ko-KR" sz="4000" dirty="0" smtClean="0"/>
              <a:t>1. </a:t>
            </a:r>
            <a:r>
              <a:rPr lang="ko-KR" altLang="en-US" sz="4000" dirty="0" smtClean="0"/>
              <a:t>소프트세미나</a:t>
            </a:r>
            <a:r>
              <a:rPr lang="en-US" altLang="ko-KR" sz="40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Ⅲ</a:t>
            </a:r>
            <a:r>
              <a:rPr lang="en-US" altLang="ko-KR" sz="4000" smtClean="0"/>
              <a:t> </a:t>
            </a:r>
            <a:r>
              <a:rPr lang="ko-KR" altLang="en-US" sz="4000" dirty="0" smtClean="0"/>
              <a:t>란 </a:t>
            </a:r>
            <a:r>
              <a:rPr lang="en-US" altLang="ko-KR" sz="4000" dirty="0" smtClean="0"/>
              <a:t>?</a:t>
            </a:r>
            <a:endParaRPr lang="ko-KR" altLang="en-US" sz="4000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739832" y="1305098"/>
            <a:ext cx="10831483" cy="504442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 smtClean="0">
                <a:latin typeface="+mn-ea"/>
              </a:rPr>
              <a:t>☞ </a:t>
            </a:r>
            <a:r>
              <a:rPr lang="ko-KR" altLang="en-US" dirty="0"/>
              <a:t>소프트웨어융합대학의 전공</a:t>
            </a:r>
            <a:r>
              <a:rPr lang="en-US" altLang="ko-KR" dirty="0"/>
              <a:t>(</a:t>
            </a:r>
            <a:r>
              <a:rPr lang="ko-KR" altLang="en-US" dirty="0"/>
              <a:t>빅데이터</a:t>
            </a:r>
            <a:r>
              <a:rPr lang="en-US" altLang="ko-KR" dirty="0"/>
              <a:t>, </a:t>
            </a:r>
            <a:r>
              <a:rPr lang="ko-KR" altLang="en-US" dirty="0"/>
              <a:t>스마트</a:t>
            </a:r>
            <a:r>
              <a:rPr lang="en-US" altLang="ko-KR" dirty="0"/>
              <a:t>IOT, </a:t>
            </a:r>
            <a:r>
              <a:rPr lang="ko-KR" altLang="en-US" dirty="0"/>
              <a:t>콘텐츠</a:t>
            </a:r>
            <a:r>
              <a:rPr lang="en-US" altLang="ko-KR" dirty="0"/>
              <a:t>IT)</a:t>
            </a:r>
            <a:r>
              <a:rPr lang="ko-KR" altLang="en-US" dirty="0"/>
              <a:t>을 </a:t>
            </a:r>
            <a:r>
              <a:rPr lang="ko-KR" altLang="en-US" dirty="0" err="1"/>
              <a:t>주전공</a:t>
            </a:r>
            <a:r>
              <a:rPr lang="ko-KR" altLang="en-US" dirty="0"/>
              <a:t> 또는 복수전공으로 </a:t>
            </a:r>
            <a:r>
              <a:rPr lang="ko-KR" altLang="en-US" dirty="0" smtClean="0"/>
              <a:t>선              </a:t>
            </a:r>
            <a:endParaRPr lang="en-US" altLang="ko-KR" dirty="0" smtClean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dirty="0" smtClean="0"/>
              <a:t>     택한 학생에게는 전공 선택에 </a:t>
            </a:r>
            <a:r>
              <a:rPr lang="ko-KR" altLang="en-US" dirty="0"/>
              <a:t>해당되나</a:t>
            </a:r>
            <a:r>
              <a:rPr lang="en-US" altLang="ko-KR" dirty="0"/>
              <a:t>, </a:t>
            </a:r>
            <a:r>
              <a:rPr lang="ko-KR" altLang="en-US" dirty="0" smtClean="0"/>
              <a:t>타 단과대학 소속의 </a:t>
            </a:r>
            <a:r>
              <a:rPr lang="ko-KR" altLang="en-US" dirty="0"/>
              <a:t>학생에게는 </a:t>
            </a:r>
            <a:r>
              <a:rPr lang="ko-KR" altLang="en-US" dirty="0" smtClean="0"/>
              <a:t>일반 선택에 해당되</a:t>
            </a:r>
            <a:endParaRPr lang="en-US" altLang="ko-KR" dirty="0" smtClean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dirty="0" smtClean="0"/>
              <a:t>     는 교과목입니다</a:t>
            </a:r>
            <a:r>
              <a:rPr lang="en-US" altLang="ko-KR" dirty="0" smtClean="0"/>
              <a:t>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altLang="ko-KR" dirty="0" smtClean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 smtClean="0">
                <a:latin typeface="+mn-ea"/>
              </a:rPr>
              <a:t>☞ </a:t>
            </a:r>
            <a:r>
              <a:rPr lang="ko-KR" altLang="en-US" dirty="0" err="1" smtClean="0">
                <a:latin typeface="+mn-ea"/>
              </a:rPr>
              <a:t>주전공과</a:t>
            </a:r>
            <a:r>
              <a:rPr lang="ko-KR" altLang="en-US" dirty="0" smtClean="0">
                <a:latin typeface="+mn-ea"/>
              </a:rPr>
              <a:t> 복수전공의 상관 관계 및 상호 보완 안내 및 설명</a:t>
            </a:r>
            <a:endParaRPr lang="en-US" altLang="ko-KR" dirty="0" smtClean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ko-KR" altLang="en-US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 smtClean="0">
                <a:latin typeface="+mn-ea"/>
              </a:rPr>
              <a:t>☞ </a:t>
            </a:r>
            <a:r>
              <a:rPr lang="en-US" altLang="ko-KR" dirty="0"/>
              <a:t>4</a:t>
            </a:r>
            <a:r>
              <a:rPr lang="ko-KR" altLang="en-US" dirty="0"/>
              <a:t>차 산업혁명 시대에 절대적으로 필요한 </a:t>
            </a:r>
            <a:r>
              <a:rPr lang="en-US" altLang="ko-KR" dirty="0"/>
              <a:t>SW</a:t>
            </a:r>
            <a:r>
              <a:rPr lang="ko-KR" altLang="en-US" dirty="0"/>
              <a:t>분야에서의 직무</a:t>
            </a:r>
            <a:r>
              <a:rPr lang="en-US" altLang="ko-KR" dirty="0"/>
              <a:t>(</a:t>
            </a:r>
            <a:r>
              <a:rPr lang="ko-KR" altLang="en-US" dirty="0"/>
              <a:t>개발</a:t>
            </a:r>
            <a:r>
              <a:rPr lang="en-US" altLang="ko-KR" dirty="0"/>
              <a:t>, </a:t>
            </a:r>
            <a:r>
              <a:rPr lang="ko-KR" altLang="en-US" dirty="0"/>
              <a:t>엔지니어</a:t>
            </a:r>
            <a:r>
              <a:rPr lang="en-US" altLang="ko-KR" dirty="0"/>
              <a:t>, </a:t>
            </a:r>
            <a:r>
              <a:rPr lang="ko-KR" altLang="en-US" dirty="0"/>
              <a:t>컨설팅</a:t>
            </a:r>
            <a:r>
              <a:rPr lang="en-US" altLang="ko-KR" dirty="0"/>
              <a:t>)</a:t>
            </a:r>
            <a:r>
              <a:rPr lang="ko-KR" altLang="en-US" dirty="0"/>
              <a:t>를 </a:t>
            </a:r>
            <a:r>
              <a:rPr lang="ko-KR" altLang="en-US" dirty="0" smtClean="0"/>
              <a:t>희망</a:t>
            </a:r>
            <a:endParaRPr lang="en-US" altLang="ko-KR" dirty="0" smtClean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dirty="0" smtClean="0"/>
              <a:t>     하거나 </a:t>
            </a:r>
            <a:r>
              <a:rPr lang="ko-KR" altLang="en-US" dirty="0"/>
              <a:t>목표로 하는 학생들 </a:t>
            </a:r>
            <a:r>
              <a:rPr lang="ko-KR" altLang="en-US" dirty="0" smtClean="0"/>
              <a:t>중</a:t>
            </a:r>
            <a:endParaRPr lang="en-US" altLang="ko-KR" dirty="0" smtClean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 smtClean="0">
                <a:latin typeface="+mn-ea"/>
              </a:rPr>
              <a:t>   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▶ 1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학년</a:t>
            </a:r>
            <a:r>
              <a:rPr lang="ko-KR" altLang="en-US" dirty="0" smtClean="0">
                <a:latin typeface="+mn-ea"/>
              </a:rPr>
              <a:t> → 소프트웨어융합대 </a:t>
            </a:r>
            <a:r>
              <a:rPr lang="en-US" altLang="ko-KR" dirty="0" smtClean="0">
                <a:latin typeface="+mn-ea"/>
              </a:rPr>
              <a:t>3</a:t>
            </a:r>
            <a:r>
              <a:rPr lang="ko-KR" altLang="en-US" dirty="0" smtClean="0">
                <a:latin typeface="+mn-ea"/>
              </a:rPr>
              <a:t>개 전공에 대한 개요 안내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직무에 대한 이해 도모 </a:t>
            </a:r>
            <a:r>
              <a:rPr lang="en-US" altLang="ko-KR" dirty="0" smtClean="0">
                <a:latin typeface="+mn-ea"/>
              </a:rPr>
              <a:t>(1</a:t>
            </a:r>
            <a:r>
              <a:rPr lang="ko-KR" altLang="en-US" dirty="0" smtClean="0">
                <a:latin typeface="+mn-ea"/>
              </a:rPr>
              <a:t>명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 smtClean="0">
                <a:latin typeface="+mn-ea"/>
              </a:rPr>
              <a:t>   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▶ 2</a:t>
            </a:r>
            <a:r>
              <a:rPr lang="ko-KR" altLang="en-US" dirty="0" smtClean="0">
                <a:latin typeface="+mn-ea"/>
              </a:rPr>
              <a:t>학년 → 전공과 복수전공으로의 진로 및 직무 선택에 필요한 정보제공 </a:t>
            </a:r>
            <a:r>
              <a:rPr lang="en-US" altLang="ko-KR" dirty="0" smtClean="0">
                <a:latin typeface="+mn-ea"/>
              </a:rPr>
              <a:t>(17</a:t>
            </a:r>
            <a:r>
              <a:rPr lang="ko-KR" altLang="en-US" dirty="0" smtClean="0">
                <a:latin typeface="+mn-ea"/>
              </a:rPr>
              <a:t>명</a:t>
            </a:r>
            <a:r>
              <a:rPr lang="en-US" altLang="ko-KR" dirty="0" smtClean="0">
                <a:latin typeface="+mn-ea"/>
              </a:rPr>
              <a:t>)        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▶ 3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학년 </a:t>
            </a:r>
            <a:r>
              <a:rPr lang="ko-KR" altLang="en-US" dirty="0" smtClean="0">
                <a:latin typeface="+mn-ea"/>
              </a:rPr>
              <a:t>→ 선택한 진로에 필요한 제반 조건 및 정보 제공 </a:t>
            </a:r>
            <a:r>
              <a:rPr lang="en-US" altLang="ko-KR" dirty="0" smtClean="0">
                <a:latin typeface="+mn-ea"/>
              </a:rPr>
              <a:t>(33</a:t>
            </a:r>
            <a:r>
              <a:rPr lang="ko-KR" altLang="en-US" dirty="0" smtClean="0">
                <a:latin typeface="+mn-ea"/>
              </a:rPr>
              <a:t>명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  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▶ 4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학년 → 선택한 진로에 맞추어 필요충분조건 안내 및 활용 안내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(38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명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en-US" altLang="ko-KR" dirty="0" smtClean="0">
              <a:latin typeface="+mn-ea"/>
            </a:endParaRPr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1"/>
    </mc:Choice>
    <mc:Fallback xmlns="">
      <p:transition spd="slow" advTm="6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39832" y="435637"/>
            <a:ext cx="10831483" cy="869461"/>
          </a:xfrm>
        </p:spPr>
        <p:txBody>
          <a:bodyPr>
            <a:normAutofit/>
          </a:bodyPr>
          <a:lstStyle/>
          <a:p>
            <a:pPr algn="l"/>
            <a:r>
              <a:rPr lang="en-US" altLang="ko-KR" sz="4000" dirty="0" smtClean="0"/>
              <a:t>2. </a:t>
            </a:r>
            <a:r>
              <a:rPr lang="ko-KR" altLang="en-US" sz="4000" dirty="0" smtClean="0"/>
              <a:t>목표</a:t>
            </a:r>
            <a:endParaRPr lang="ko-KR" altLang="en-US" sz="4000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739831" y="1623702"/>
            <a:ext cx="10831483" cy="4443812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sz="3000" b="1" dirty="0" smtClean="0">
                <a:latin typeface="+mn-ea"/>
              </a:rPr>
              <a:t>◈ 전공 및 복수전공 관련</a:t>
            </a:r>
            <a:endParaRPr lang="en-US" altLang="ko-KR" sz="3000" b="1" dirty="0" smtClean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sz="2400" dirty="0">
                <a:latin typeface="+mn-ea"/>
              </a:rPr>
              <a:t> </a:t>
            </a:r>
            <a:r>
              <a:rPr lang="en-US" altLang="ko-KR" sz="2400" dirty="0" smtClean="0">
                <a:latin typeface="+mn-ea"/>
              </a:rPr>
              <a:t>   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ko-KR" altLang="en-US" dirty="0" smtClean="0">
                <a:latin typeface="+mn-ea"/>
              </a:rPr>
              <a:t>하고 싶은 것과 목표로 하는 것에 대한 주관적이고 확고한 목표의식을 갖도록 함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altLang="ko-KR" b="1" dirty="0" smtClean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sz="3000" b="1" dirty="0" smtClean="0">
                <a:latin typeface="+mn-ea"/>
              </a:rPr>
              <a:t>◈ 선택한 진로에  맞추어</a:t>
            </a:r>
            <a:endParaRPr lang="en-US" altLang="ko-KR" sz="3000" b="1" dirty="0" smtClean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   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ko-KR" altLang="en-US" dirty="0" smtClean="0">
                <a:latin typeface="+mn-ea"/>
              </a:rPr>
              <a:t>필요한 사고 및 준비를 체계적으로 정립하여 준비할 수 있도록 하고자 함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sz="3000" b="1" dirty="0">
                <a:latin typeface="+mn-ea"/>
              </a:rPr>
              <a:t>◈ </a:t>
            </a:r>
            <a:r>
              <a:rPr lang="ko-KR" altLang="en-US" sz="3000" b="1" dirty="0" smtClean="0">
                <a:latin typeface="+mn-ea"/>
              </a:rPr>
              <a:t>전공 관련한 산업부문에서의 역할을 고려하여  </a:t>
            </a:r>
            <a:endParaRPr lang="en-US" altLang="ko-KR" sz="3000" b="1" dirty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+mn-ea"/>
              </a:rPr>
              <a:t>     </a:t>
            </a:r>
            <a:r>
              <a:rPr lang="en-US" altLang="ko-KR" dirty="0">
                <a:latin typeface="맑은 고딕" panose="020B0503020000020004" pitchFamily="50" charset="-127"/>
              </a:rPr>
              <a:t>☞ </a:t>
            </a:r>
            <a:r>
              <a:rPr lang="ko-KR" altLang="en-US" dirty="0" smtClean="0">
                <a:latin typeface="맑은 고딕" panose="020B0503020000020004" pitchFamily="50" charset="-127"/>
              </a:rPr>
              <a:t>희망하고 목표로 하는 산업에서 목표하는 위치로의 사회진출을 위한 기본 소양 및 기</a:t>
            </a:r>
            <a:endParaRPr lang="en-US" altLang="ko-KR" dirty="0" smtClean="0">
              <a:latin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맑은 고딕" panose="020B0503020000020004" pitchFamily="50" charset="-127"/>
              </a:rPr>
              <a:t> </a:t>
            </a:r>
            <a:r>
              <a:rPr lang="en-US" altLang="ko-KR" dirty="0" smtClean="0">
                <a:latin typeface="맑은 고딕" panose="020B0503020000020004" pitchFamily="50" charset="-127"/>
              </a:rPr>
              <a:t>       </a:t>
            </a:r>
            <a:r>
              <a:rPr lang="ko-KR" altLang="en-US" dirty="0" smtClean="0">
                <a:latin typeface="맑은 고딕" panose="020B0503020000020004" pitchFamily="50" charset="-127"/>
              </a:rPr>
              <a:t>능을 보유할 수 있도록 안내하고자 함</a:t>
            </a:r>
            <a:endParaRPr lang="en-US" altLang="ko-KR" dirty="0" smtClean="0">
              <a:latin typeface="맑은 고딕" panose="020B0503020000020004" pitchFamily="50" charset="-127"/>
            </a:endParaRPr>
          </a:p>
        </p:txBody>
      </p:sp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71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145"/>
    </mc:Choice>
    <mc:Fallback xmlns="">
      <p:transition spd="slow" advTm="163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39832" y="435637"/>
            <a:ext cx="10831483" cy="869461"/>
          </a:xfrm>
        </p:spPr>
        <p:txBody>
          <a:bodyPr>
            <a:normAutofit/>
          </a:bodyPr>
          <a:lstStyle/>
          <a:p>
            <a:pPr algn="l"/>
            <a:r>
              <a:rPr lang="en-US" altLang="ko-KR" sz="4000" dirty="0" smtClean="0"/>
              <a:t>3. </a:t>
            </a:r>
            <a:r>
              <a:rPr lang="ko-KR" altLang="en-US" sz="4000" dirty="0" smtClean="0"/>
              <a:t>수업 운영 방법</a:t>
            </a:r>
            <a:endParaRPr lang="ko-KR" altLang="en-US" sz="4000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739832" y="1222050"/>
            <a:ext cx="10831483" cy="534966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b="1" dirty="0" smtClean="0">
                <a:latin typeface="+mn-ea"/>
              </a:rPr>
              <a:t>◈ 강의</a:t>
            </a:r>
            <a:endParaRPr lang="en-US" altLang="ko-KR" b="1" dirty="0" smtClean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   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매주 월요일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15:00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대면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&amp;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비대면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대체공휴일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학교행사 등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수업 병행</a:t>
            </a:r>
            <a:endParaRPr lang="en-US" altLang="ko-KR" dirty="0">
              <a:latin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맑은 고딕" panose="020B0503020000020004" pitchFamily="50" charset="-127"/>
              </a:rPr>
              <a:t>     ☞ </a:t>
            </a:r>
            <a:r>
              <a:rPr lang="ko-KR" altLang="en-US" dirty="0">
                <a:latin typeface="맑은 고딕" panose="020B0503020000020004" pitchFamily="50" charset="-127"/>
              </a:rPr>
              <a:t>참고 </a:t>
            </a:r>
            <a:r>
              <a:rPr lang="en-US" altLang="ko-KR" dirty="0">
                <a:latin typeface="맑은 고딕" panose="020B0503020000020004" pitchFamily="50" charset="-127"/>
              </a:rPr>
              <a:t>1</a:t>
            </a:r>
            <a:r>
              <a:rPr lang="ko-KR" altLang="en-US" dirty="0">
                <a:latin typeface="맑은 고딕" panose="020B0503020000020004" pitchFamily="50" charset="-127"/>
              </a:rPr>
              <a:t> </a:t>
            </a:r>
            <a:r>
              <a:rPr lang="en-US" altLang="ko-KR" dirty="0">
                <a:latin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</a:rPr>
              <a:t>매일경제 사설</a:t>
            </a:r>
            <a:r>
              <a:rPr lang="en-US" altLang="ko-KR" dirty="0">
                <a:latin typeface="맑은 고딕" panose="020B0503020000020004" pitchFamily="50" charset="-127"/>
              </a:rPr>
              <a:t>(</a:t>
            </a:r>
            <a:r>
              <a:rPr lang="ko-KR" altLang="en-US" dirty="0" err="1">
                <a:latin typeface="맑은 고딕" panose="020B0503020000020004" pitchFamily="50" charset="-127"/>
              </a:rPr>
              <a:t>일자별</a:t>
            </a:r>
            <a:r>
              <a:rPr lang="en-US" altLang="ko-KR" dirty="0" smtClean="0">
                <a:latin typeface="맑은 고딕" panose="020B0503020000020004" pitchFamily="50" charset="-127"/>
              </a:rPr>
              <a:t>)</a:t>
            </a:r>
            <a:r>
              <a:rPr lang="ko-KR" altLang="en-US" dirty="0" smtClean="0">
                <a:latin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</a:rPr>
              <a:t>→ 메일 발송</a:t>
            </a:r>
            <a:r>
              <a:rPr lang="en-US" altLang="ko-KR" dirty="0">
                <a:latin typeface="맑은 고딕" panose="020B0503020000020004" pitchFamily="50" charset="-127"/>
              </a:rPr>
              <a:t>(</a:t>
            </a:r>
            <a:r>
              <a:rPr lang="ko-KR" altLang="en-US" dirty="0">
                <a:latin typeface="맑은 고딕" panose="020B0503020000020004" pitchFamily="50" charset="-127"/>
              </a:rPr>
              <a:t>주간단위</a:t>
            </a:r>
            <a:r>
              <a:rPr lang="en-US" altLang="ko-KR" dirty="0" smtClean="0">
                <a:latin typeface="맑은 고딕" panose="020B0503020000020004" pitchFamily="50" charset="-127"/>
              </a:rPr>
              <a:t>)</a:t>
            </a:r>
            <a:endParaRPr lang="en-US" altLang="ko-KR" dirty="0">
              <a:latin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en-US" altLang="ko-KR" dirty="0" smtClean="0">
                <a:latin typeface="휴먼편지체" panose="02030504000101010101" pitchFamily="18" charset="-127"/>
                <a:ea typeface="휴먼편지체" panose="02030504000101010101" pitchFamily="18" charset="-127"/>
              </a:rPr>
              <a:t>☞ </a:t>
            </a:r>
            <a:r>
              <a:rPr lang="ko-KR" altLang="en-US" dirty="0" smtClean="0">
                <a:latin typeface="+mn-ea"/>
              </a:rPr>
              <a:t>참고 </a:t>
            </a:r>
            <a:r>
              <a:rPr lang="en-US" altLang="ko-KR" dirty="0" smtClean="0">
                <a:latin typeface="+mn-ea"/>
              </a:rPr>
              <a:t>2 : 4</a:t>
            </a:r>
            <a:r>
              <a:rPr lang="ko-KR" altLang="en-US" dirty="0" smtClean="0">
                <a:latin typeface="+mn-ea"/>
              </a:rPr>
              <a:t>차 산업혁명 관련 동향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→ </a:t>
            </a:r>
            <a:r>
              <a:rPr lang="ko-KR" altLang="en-US" dirty="0" smtClean="0">
                <a:latin typeface="+mn-ea"/>
              </a:rPr>
              <a:t>기사 및 자료 메일 발송</a:t>
            </a:r>
            <a:r>
              <a:rPr lang="en-US" altLang="ko-KR" dirty="0" smtClean="0">
                <a:latin typeface="+mn-ea"/>
              </a:rPr>
              <a:t>(</a:t>
            </a:r>
            <a:r>
              <a:rPr lang="ko-KR" altLang="en-US" dirty="0" smtClean="0">
                <a:latin typeface="+mn-ea"/>
              </a:rPr>
              <a:t>주간단위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altLang="ko-KR" b="1" dirty="0" smtClean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b="1" dirty="0" smtClean="0">
                <a:latin typeface="+mn-ea"/>
              </a:rPr>
              <a:t>◈ 질의 및 상담</a:t>
            </a:r>
            <a:endParaRPr lang="en-US" altLang="ko-KR" b="1" dirty="0" smtClean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dirty="0" smtClean="0">
                <a:latin typeface="+mn-ea"/>
              </a:rPr>
              <a:t>    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☞ 통신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(010-8798-6666) &amp;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개인 </a:t>
            </a:r>
            <a:r>
              <a:rPr lang="ko-KR" altLang="en-US" dirty="0" smtClean="0">
                <a:latin typeface="+mn-ea"/>
              </a:rPr>
              <a:t>메일 </a:t>
            </a:r>
            <a:r>
              <a:rPr lang="en-US" altLang="ko-KR" dirty="0" smtClean="0">
                <a:latin typeface="+mn-ea"/>
              </a:rPr>
              <a:t>(</a:t>
            </a:r>
            <a:r>
              <a:rPr lang="en-US" altLang="ko-KR" u="sng" dirty="0" smtClean="0">
                <a:hlinkClick r:id="rId4"/>
              </a:rPr>
              <a:t>smjkkim@hallym.ac.kr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    </a:t>
            </a:r>
            <a:r>
              <a:rPr lang="en-US" altLang="ko-KR" dirty="0" smtClean="0">
                <a:latin typeface="맑은 고딕" panose="020B0503020000020004" pitchFamily="50" charset="-127"/>
              </a:rPr>
              <a:t>☞ </a:t>
            </a:r>
            <a:r>
              <a:rPr lang="ko-KR" altLang="en-US" dirty="0">
                <a:latin typeface="+mn-ea"/>
              </a:rPr>
              <a:t>대면 </a:t>
            </a:r>
            <a:r>
              <a:rPr lang="ko-KR" altLang="en-US" dirty="0">
                <a:latin typeface="맑은 고딕" panose="020B0503020000020004" pitchFamily="50" charset="-127"/>
              </a:rPr>
              <a:t>→ 학생이 필요로 하는 언제든지</a:t>
            </a:r>
            <a:r>
              <a:rPr lang="en-US" altLang="ko-KR" dirty="0">
                <a:latin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</a:rPr>
              <a:t>단</a:t>
            </a:r>
            <a:r>
              <a:rPr lang="en-US" altLang="ko-KR" dirty="0">
                <a:latin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</a:rPr>
              <a:t>출장의 경우 협의 </a:t>
            </a:r>
            <a:r>
              <a:rPr lang="ko-KR" altLang="en-US" dirty="0" smtClean="0">
                <a:latin typeface="맑은 고딕" panose="020B0503020000020004" pitchFamily="50" charset="-127"/>
              </a:rPr>
              <a:t>조정</a:t>
            </a:r>
            <a:endParaRPr lang="en-US" altLang="ko-KR" dirty="0" smtClean="0">
              <a:latin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altLang="ko-KR" dirty="0" smtClean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b="1" dirty="0" smtClean="0">
                <a:latin typeface="+mn-ea"/>
              </a:rPr>
              <a:t>◈ 과제</a:t>
            </a:r>
            <a:endParaRPr lang="en-US" altLang="ko-KR" b="1" dirty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+mn-ea"/>
              </a:rPr>
              <a:t>    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입사지원서 → 중간고사 대체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지정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양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식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en-US" altLang="ko-KR" dirty="0">
                <a:latin typeface="맑은 고딕" panose="020B0503020000020004" pitchFamily="50" charset="-127"/>
              </a:rPr>
              <a:t>☞ </a:t>
            </a:r>
            <a:r>
              <a:rPr lang="ko-KR" altLang="en-US" dirty="0" smtClean="0">
                <a:latin typeface="맑은 고딕" panose="020B0503020000020004" pitchFamily="50" charset="-127"/>
              </a:rPr>
              <a:t>포트폴리오 → 기말고사 대체 </a:t>
            </a:r>
            <a:r>
              <a:rPr lang="en-US" altLang="ko-KR" dirty="0" smtClean="0">
                <a:latin typeface="맑은 고딕" panose="020B0503020000020004" pitchFamily="50" charset="-127"/>
              </a:rPr>
              <a:t>(</a:t>
            </a:r>
            <a:r>
              <a:rPr lang="ko-KR" altLang="en-US" dirty="0" smtClean="0">
                <a:latin typeface="맑은 고딕" panose="020B0503020000020004" pitchFamily="50" charset="-127"/>
              </a:rPr>
              <a:t>지정 양식</a:t>
            </a:r>
            <a:r>
              <a:rPr lang="en-US" altLang="ko-KR" dirty="0">
                <a:latin typeface="맑은 고딕" panose="020B0503020000020004" pitchFamily="50" charset="-127"/>
              </a:rPr>
              <a:t> </a:t>
            </a:r>
            <a:r>
              <a:rPr lang="en-US" altLang="ko-KR" dirty="0" smtClean="0">
                <a:latin typeface="맑은 고딕" panose="020B0503020000020004" pitchFamily="50" charset="-127"/>
              </a:rPr>
              <a:t>– </a:t>
            </a:r>
            <a:r>
              <a:rPr lang="ko-KR" altLang="en-US" dirty="0" smtClean="0">
                <a:latin typeface="맑은 고딕" panose="020B0503020000020004" pitchFamily="50" charset="-127"/>
              </a:rPr>
              <a:t>각자 변형 가능</a:t>
            </a:r>
            <a:r>
              <a:rPr lang="en-US" altLang="ko-KR" dirty="0" smtClean="0">
                <a:latin typeface="맑은 고딕" panose="020B0503020000020004" pitchFamily="50" charset="-127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맑은 고딕" panose="020B0503020000020004" pitchFamily="50" charset="-127"/>
              </a:rPr>
              <a:t> </a:t>
            </a:r>
            <a:r>
              <a:rPr lang="en-US" altLang="ko-KR" dirty="0" smtClean="0">
                <a:latin typeface="맑은 고딕" panose="020B0503020000020004" pitchFamily="50" charset="-127"/>
              </a:rPr>
              <a:t>    </a:t>
            </a:r>
            <a:r>
              <a:rPr lang="ko-KR" altLang="en-US" dirty="0" smtClean="0">
                <a:latin typeface="맑은 고딕" panose="020B0503020000020004" pitchFamily="50" charset="-127"/>
              </a:rPr>
              <a:t>특히 </a:t>
            </a:r>
            <a:r>
              <a:rPr lang="en-US" altLang="ko-KR" dirty="0" smtClean="0">
                <a:latin typeface="맑은 고딕" panose="020B0503020000020004" pitchFamily="50" charset="-127"/>
              </a:rPr>
              <a:t>4</a:t>
            </a:r>
            <a:r>
              <a:rPr lang="ko-KR" altLang="en-US" dirty="0" smtClean="0">
                <a:latin typeface="맑은 고딕" panose="020B0503020000020004" pitchFamily="50" charset="-127"/>
              </a:rPr>
              <a:t>학년 학생들은 취업 추천 및 </a:t>
            </a:r>
            <a:r>
              <a:rPr lang="ko-KR" altLang="en-US" dirty="0" err="1" smtClean="0">
                <a:latin typeface="맑은 고딕" panose="020B0503020000020004" pitchFamily="50" charset="-127"/>
              </a:rPr>
              <a:t>채용연계형</a:t>
            </a:r>
            <a:r>
              <a:rPr lang="ko-KR" altLang="en-US" dirty="0" smtClean="0">
                <a:latin typeface="맑은 고딕" panose="020B0503020000020004" pitchFamily="50" charset="-127"/>
              </a:rPr>
              <a:t> 장기현장실습을 고려하여 실전과 같이 작   </a:t>
            </a:r>
            <a:endParaRPr lang="en-US" altLang="ko-KR" dirty="0" smtClean="0">
              <a:latin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dirty="0">
                <a:latin typeface="맑은 고딕" panose="020B0503020000020004" pitchFamily="50" charset="-127"/>
              </a:rPr>
              <a:t> </a:t>
            </a:r>
            <a:r>
              <a:rPr lang="en-US" altLang="ko-KR" dirty="0" smtClean="0">
                <a:latin typeface="맑은 고딕" panose="020B0503020000020004" pitchFamily="50" charset="-127"/>
              </a:rPr>
              <a:t>    </a:t>
            </a:r>
            <a:r>
              <a:rPr lang="ko-KR" altLang="en-US" dirty="0" smtClean="0">
                <a:latin typeface="맑은 고딕" panose="020B0503020000020004" pitchFamily="50" charset="-127"/>
              </a:rPr>
              <a:t>성</a:t>
            </a:r>
            <a:r>
              <a:rPr lang="en-US" altLang="ko-KR" dirty="0" smtClean="0">
                <a:latin typeface="맑은 고딕" panose="020B0503020000020004" pitchFamily="50" charset="-127"/>
              </a:rPr>
              <a:t>, </a:t>
            </a:r>
            <a:r>
              <a:rPr lang="ko-KR" altLang="en-US" dirty="0" smtClean="0">
                <a:latin typeface="맑은 고딕" panose="020B0503020000020004" pitchFamily="50" charset="-127"/>
              </a:rPr>
              <a:t>연습을 하셔야 합니다</a:t>
            </a:r>
            <a:r>
              <a:rPr lang="en-US" altLang="ko-KR" dirty="0" smtClean="0">
                <a:latin typeface="맑은 고딕" panose="020B0503020000020004" pitchFamily="50" charset="-127"/>
              </a:rPr>
              <a:t>.</a:t>
            </a:r>
            <a:endParaRPr lang="en-US" altLang="ko-KR" dirty="0">
              <a:latin typeface="+mn-ea"/>
            </a:endParaRPr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93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360"/>
    </mc:Choice>
    <mc:Fallback xmlns="">
      <p:transition spd="slow" advTm="168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39832" y="435637"/>
            <a:ext cx="10831483" cy="869461"/>
          </a:xfrm>
        </p:spPr>
        <p:txBody>
          <a:bodyPr>
            <a:normAutofit/>
          </a:bodyPr>
          <a:lstStyle/>
          <a:p>
            <a:pPr algn="l"/>
            <a:r>
              <a:rPr lang="en-US" altLang="ko-KR" sz="4000" dirty="0" smtClean="0">
                <a:latin typeface="+mj-ea"/>
              </a:rPr>
              <a:t>4. </a:t>
            </a:r>
            <a:r>
              <a:rPr lang="ko-KR" altLang="en-US" sz="4000" dirty="0" err="1" smtClean="0">
                <a:latin typeface="+mj-ea"/>
              </a:rPr>
              <a:t>주차별</a:t>
            </a:r>
            <a:r>
              <a:rPr lang="ko-KR" altLang="en-US" sz="4000" dirty="0" smtClean="0">
                <a:latin typeface="+mj-ea"/>
              </a:rPr>
              <a:t> </a:t>
            </a:r>
            <a:r>
              <a:rPr lang="ko-KR" altLang="en-US" sz="4000" dirty="0" err="1" smtClean="0">
                <a:latin typeface="+mj-ea"/>
              </a:rPr>
              <a:t>수업계획</a:t>
            </a:r>
            <a:endParaRPr lang="ko-KR" altLang="en-US" sz="4000" dirty="0"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13"/>
          </p:nvPr>
        </p:nvSpPr>
        <p:spPr>
          <a:xfrm>
            <a:off x="739831" y="1305098"/>
            <a:ext cx="10831483" cy="5258072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◈ 1</a:t>
            </a:r>
            <a:r>
              <a:rPr lang="ko-KR" altLang="en-US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주차        </a:t>
            </a:r>
            <a:r>
              <a:rPr lang="ko-KR" altLang="en-US" sz="2400" dirty="0" smtClean="0">
                <a:latin typeface="휴먼편지체" panose="02030504000101010101" pitchFamily="18" charset="-127"/>
                <a:ea typeface="휴먼편지체" panose="02030504000101010101" pitchFamily="18" charset="-127"/>
              </a:rPr>
              <a:t>☞</a:t>
            </a:r>
            <a:r>
              <a:rPr lang="en-US" altLang="ko-KR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교과목 안내 및 오리엔테이션</a:t>
            </a:r>
            <a:endParaRPr lang="en-US" altLang="ko-KR" sz="2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◈ 02~05</a:t>
            </a:r>
            <a:r>
              <a:rPr lang="ko-KR" altLang="en-US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주차 </a:t>
            </a:r>
            <a:r>
              <a:rPr lang="en-US" altLang="ko-KR" sz="2400" dirty="0" smtClean="0">
                <a:latin typeface="휴먼편지체" panose="02030504000101010101" pitchFamily="18" charset="-127"/>
                <a:ea typeface="휴먼편지체" panose="02030504000101010101" pitchFamily="18" charset="-127"/>
              </a:rPr>
              <a:t>☞</a:t>
            </a:r>
            <a:r>
              <a:rPr lang="ko-KR" altLang="en-US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전공별 소개</a:t>
            </a:r>
            <a:r>
              <a:rPr lang="en-US" altLang="ko-KR" sz="2400" dirty="0">
                <a:latin typeface="맑은 고딕" panose="020B0503020000020004" pitchFamily="50" charset="-127"/>
              </a:rPr>
              <a:t> </a:t>
            </a:r>
            <a:r>
              <a:rPr lang="en-US" altLang="ko-KR" sz="2400" dirty="0" smtClean="0">
                <a:latin typeface="맑은 고딕" panose="020B0503020000020004" pitchFamily="50" charset="-127"/>
              </a:rPr>
              <a:t>(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상호 </a:t>
            </a:r>
            <a:r>
              <a:rPr lang="ko-KR" altLang="en-US" sz="2400" dirty="0">
                <a:latin typeface="맑은 고딕" panose="020B0503020000020004" pitchFamily="50" charset="-127"/>
              </a:rPr>
              <a:t>보완 및 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연계</a:t>
            </a:r>
            <a:r>
              <a:rPr lang="en-US" altLang="ko-KR" sz="2400" dirty="0" smtClean="0">
                <a:latin typeface="맑은 고딕" panose="020B0503020000020004" pitchFamily="50" charset="-127"/>
              </a:rPr>
              <a:t>, 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연관성</a:t>
            </a:r>
            <a:r>
              <a:rPr lang="en-US" altLang="ko-KR" sz="2400" dirty="0">
                <a:latin typeface="맑은 고딕" panose="020B0503020000020004" pitchFamily="50" charset="-127"/>
              </a:rPr>
              <a:t>)</a:t>
            </a:r>
            <a:endParaRPr lang="en-US" altLang="ko-KR" sz="2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   </a:t>
            </a:r>
            <a:r>
              <a:rPr lang="en-US" altLang="ko-KR" sz="2400" dirty="0" smtClean="0">
                <a:latin typeface="휴먼편지체" panose="02030504000101010101" pitchFamily="18" charset="-127"/>
                <a:ea typeface="휴먼편지체" panose="02030504000101010101" pitchFamily="18" charset="-127"/>
              </a:rPr>
              <a:t>☞ </a:t>
            </a:r>
            <a:r>
              <a:rPr lang="ko-KR" altLang="en-US" sz="2400" dirty="0" smtClean="0">
                <a:latin typeface="+mn-ea"/>
              </a:rPr>
              <a:t>전공에서의 미래 역할과 목표</a:t>
            </a:r>
            <a:endParaRPr lang="en-US" altLang="ko-KR" sz="2400" dirty="0" smtClean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ko-KR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◈</a:t>
            </a:r>
            <a:r>
              <a:rPr lang="en-US" altLang="ko-KR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06~07</a:t>
            </a:r>
            <a:r>
              <a:rPr lang="ko-KR" altLang="en-US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주차 </a:t>
            </a:r>
            <a:r>
              <a:rPr lang="en-US" altLang="ko-KR" sz="2400" dirty="0" smtClean="0">
                <a:latin typeface="맑은 고딕" panose="020B0503020000020004" pitchFamily="50" charset="-127"/>
              </a:rPr>
              <a:t>☞ 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전공 및 복수전공 선택</a:t>
            </a:r>
            <a:r>
              <a:rPr lang="en-US" altLang="ko-KR" sz="2400" dirty="0" smtClean="0">
                <a:latin typeface="맑은 고딕" panose="020B0503020000020004" pitchFamily="50" charset="-127"/>
              </a:rPr>
              <a:t>, 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역할</a:t>
            </a:r>
            <a:r>
              <a:rPr lang="en-US" altLang="ko-KR" sz="2400" dirty="0" smtClean="0">
                <a:latin typeface="맑은 고딕" panose="020B0503020000020004" pitchFamily="50" charset="-127"/>
              </a:rPr>
              <a:t> 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및 목표</a:t>
            </a:r>
            <a:endParaRPr lang="en-US" altLang="ko-KR" sz="2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ko-KR" sz="3000" dirty="0">
                <a:latin typeface="맑은 고딕" panose="020B0503020000020004" pitchFamily="50" charset="-127"/>
              </a:rPr>
              <a:t>◈</a:t>
            </a:r>
            <a:r>
              <a:rPr lang="en-US" altLang="ko-KR" sz="3000" dirty="0">
                <a:latin typeface="맑은 고딕" panose="020B0503020000020004" pitchFamily="50" charset="-127"/>
              </a:rPr>
              <a:t> </a:t>
            </a:r>
            <a:r>
              <a:rPr lang="en-US" altLang="ko-KR" sz="3000" dirty="0" smtClean="0">
                <a:latin typeface="맑은 고딕" panose="020B0503020000020004" pitchFamily="50" charset="-127"/>
              </a:rPr>
              <a:t>08~14</a:t>
            </a:r>
            <a:r>
              <a:rPr lang="ko-KR" altLang="en-US" sz="3000" dirty="0" smtClean="0">
                <a:latin typeface="맑은 고딕" panose="020B0503020000020004" pitchFamily="50" charset="-127"/>
              </a:rPr>
              <a:t>주차 </a:t>
            </a:r>
            <a:r>
              <a:rPr lang="en-US" altLang="ko-KR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☞ </a:t>
            </a:r>
            <a:r>
              <a:rPr lang="ko-KR" altLang="en-US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전공과 진로선택</a:t>
            </a:r>
            <a:endParaRPr lang="en-US" altLang="ko-KR" sz="2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sz="2400" dirty="0">
                <a:latin typeface="+mn-ea"/>
              </a:rPr>
              <a:t> </a:t>
            </a:r>
            <a:r>
              <a:rPr lang="en-US" altLang="ko-KR" sz="2400" dirty="0" smtClean="0">
                <a:latin typeface="+mn-ea"/>
              </a:rPr>
              <a:t>                      ☞ </a:t>
            </a:r>
            <a:r>
              <a:rPr lang="ko-KR" altLang="en-US" sz="2400" dirty="0" smtClean="0">
                <a:latin typeface="+mn-ea"/>
              </a:rPr>
              <a:t>선택한 </a:t>
            </a:r>
            <a:r>
              <a:rPr lang="ko-KR" altLang="en-US" sz="2400" dirty="0" err="1" smtClean="0">
                <a:latin typeface="+mn-ea"/>
              </a:rPr>
              <a:t>진로별</a:t>
            </a:r>
            <a:r>
              <a:rPr lang="ko-KR" altLang="en-US" sz="2400" dirty="0" smtClean="0">
                <a:latin typeface="+mn-ea"/>
              </a:rPr>
              <a:t> 준비 및 점검 사항</a:t>
            </a:r>
            <a:endParaRPr lang="en-US" altLang="ko-KR" sz="2400" dirty="0" smtClean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ko-KR" sz="2400" dirty="0">
                <a:latin typeface="+mn-ea"/>
              </a:rPr>
              <a:t> </a:t>
            </a:r>
            <a:r>
              <a:rPr lang="en-US" altLang="ko-KR" sz="2400" dirty="0" smtClean="0">
                <a:latin typeface="+mn-ea"/>
              </a:rPr>
              <a:t>                      ☞ </a:t>
            </a:r>
            <a:r>
              <a:rPr lang="ko-KR" altLang="en-US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선택 진로에 가장 필요로 하는 요소 설명 및 안내</a:t>
            </a:r>
            <a:endParaRPr lang="en-US" altLang="ko-KR" sz="2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ko-KR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◈</a:t>
            </a:r>
            <a:r>
              <a:rPr lang="en-US" altLang="ko-KR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15</a:t>
            </a:r>
            <a:r>
              <a:rPr lang="ko-KR" altLang="en-US" sz="3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주차      </a:t>
            </a:r>
            <a:r>
              <a:rPr lang="ko-KR" altLang="en-US" sz="2400" dirty="0">
                <a:latin typeface="+mn-ea"/>
              </a:rPr>
              <a:t>☞ 산업별 </a:t>
            </a:r>
            <a:r>
              <a:rPr lang="en-US" altLang="ko-KR" sz="2400" dirty="0">
                <a:latin typeface="+mn-ea"/>
              </a:rPr>
              <a:t>4</a:t>
            </a:r>
            <a:r>
              <a:rPr lang="ko-KR" altLang="en-US" sz="2400" dirty="0">
                <a:latin typeface="+mn-ea"/>
              </a:rPr>
              <a:t>차 산업혁명의 역할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ko-KR" sz="3000" dirty="0" smtClean="0">
                <a:latin typeface="맑은 고딕" panose="020B0503020000020004" pitchFamily="50" charset="-127"/>
              </a:rPr>
              <a:t>◈</a:t>
            </a:r>
            <a:r>
              <a:rPr lang="en-US" altLang="ko-KR" sz="3000" dirty="0" smtClean="0">
                <a:latin typeface="맑은 고딕" panose="020B0503020000020004" pitchFamily="50" charset="-127"/>
              </a:rPr>
              <a:t> 16</a:t>
            </a:r>
            <a:r>
              <a:rPr lang="ko-KR" altLang="en-US" sz="3000" dirty="0" smtClean="0">
                <a:latin typeface="맑은 고딕" panose="020B0503020000020004" pitchFamily="50" charset="-127"/>
              </a:rPr>
              <a:t>주차      </a:t>
            </a:r>
            <a:r>
              <a:rPr lang="ko-KR" altLang="en-US" sz="2400" dirty="0" smtClean="0">
                <a:latin typeface="+mn-ea"/>
              </a:rPr>
              <a:t>☞ 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왜 </a:t>
            </a:r>
            <a:r>
              <a:rPr lang="en-US" altLang="ko-KR" sz="2400" dirty="0" smtClean="0">
                <a:latin typeface="맑은 고딕" panose="020B0503020000020004" pitchFamily="50" charset="-127"/>
              </a:rPr>
              <a:t>2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학년 </a:t>
            </a:r>
            <a:r>
              <a:rPr lang="en-US" altLang="ko-KR" sz="2400" dirty="0" smtClean="0">
                <a:latin typeface="맑은 고딕" panose="020B0503020000020004" pitchFamily="50" charset="-127"/>
              </a:rPr>
              <a:t>2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학기</a:t>
            </a:r>
            <a:r>
              <a:rPr lang="en-US" altLang="ko-KR" sz="2400" dirty="0" smtClean="0">
                <a:latin typeface="맑은 고딕" panose="020B0503020000020004" pitchFamily="50" charset="-127"/>
              </a:rPr>
              <a:t>~3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학년 </a:t>
            </a:r>
            <a:r>
              <a:rPr lang="en-US" altLang="ko-KR" sz="2400" dirty="0" smtClean="0">
                <a:latin typeface="맑은 고딕" panose="020B0503020000020004" pitchFamily="50" charset="-127"/>
              </a:rPr>
              <a:t>1</a:t>
            </a:r>
            <a:r>
              <a:rPr lang="ko-KR" altLang="en-US" sz="2400" dirty="0" smtClean="0">
                <a:latin typeface="맑은 고딕" panose="020B0503020000020004" pitchFamily="50" charset="-127"/>
              </a:rPr>
              <a:t>학기가 가장 중용한 시기인가 </a:t>
            </a:r>
            <a:r>
              <a:rPr lang="en-US" altLang="ko-KR" sz="2400" dirty="0">
                <a:latin typeface="맑은 고딕" panose="020B0503020000020004" pitchFamily="50" charset="-127"/>
              </a:rPr>
              <a:t>?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ko-KR" altLang="en-US" sz="3000" dirty="0" smtClean="0">
                <a:latin typeface="맑은 고딕" panose="020B0503020000020004" pitchFamily="50" charset="-127"/>
              </a:rPr>
              <a:t>                   </a:t>
            </a:r>
            <a:r>
              <a:rPr lang="ko-KR" altLang="en-US" sz="2400" dirty="0" smtClean="0">
                <a:latin typeface="+mn-ea"/>
              </a:rPr>
              <a:t>☞ </a:t>
            </a:r>
            <a:r>
              <a:rPr lang="ko-KR" altLang="en-US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진로선택에 필요한 모든 것이 학교에 있다</a:t>
            </a:r>
            <a:r>
              <a:rPr lang="en-US" altLang="ko-KR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77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399"/>
    </mc:Choice>
    <mc:Fallback xmlns="">
      <p:transition spd="slow" advTm="329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물방울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TM04033925[[fn=물방울]]</Template>
  <TotalTime>587</TotalTime>
  <Words>469</Words>
  <Application>Microsoft Office PowerPoint</Application>
  <PresentationFormat>와이드스크린</PresentationFormat>
  <Paragraphs>52</Paragraphs>
  <Slides>5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휴먼편지체</vt:lpstr>
      <vt:lpstr>Arial</vt:lpstr>
      <vt:lpstr>Tw Cen MT</vt:lpstr>
      <vt:lpstr>물방울</vt:lpstr>
      <vt:lpstr>소프트세미나 Ⅲ</vt:lpstr>
      <vt:lpstr>1. 소프트세미나Ⅲ 란 ?</vt:lpstr>
      <vt:lpstr>2. 목표</vt:lpstr>
      <vt:lpstr>3. 수업 운영 방법</vt:lpstr>
      <vt:lpstr>4. 주차별 수업계획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소프트세미나 Ⅱ</dc:title>
  <dc:creator>hallym</dc:creator>
  <cp:lastModifiedBy>hallym</cp:lastModifiedBy>
  <cp:revision>40</cp:revision>
  <dcterms:created xsi:type="dcterms:W3CDTF">2020-03-12T05:44:19Z</dcterms:created>
  <dcterms:modified xsi:type="dcterms:W3CDTF">2021-08-30T09:10:47Z</dcterms:modified>
</cp:coreProperties>
</file>

<file path=docProps/thumbnail.jpeg>
</file>